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9" r:id="rId3"/>
    <p:sldId id="260" r:id="rId4"/>
    <p:sldId id="258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64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na\Desktop\&#1057;&#1074;&#1086;&#1076;&#1082;&#1080;\&#1080;&#1085;&#1092;&#1086;&#1075;&#1088;&#1072;&#1092;&#1080;&#1082;&#1072;\2026%20&#1075;&#1086;&#1076;\&#1085;&#1072;%2001.04.2026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na\Desktop\&#1057;&#1074;&#1086;&#1076;&#1082;&#1080;\&#1080;&#1085;&#1092;&#1086;&#1075;&#1088;&#1072;&#1092;&#1080;&#1082;&#1072;\2026%20&#1075;&#1086;&#1076;\&#1085;&#1072;%2001.04.2026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Структура</a:t>
            </a:r>
            <a:r>
              <a:rPr lang="ru-RU" baseline="0"/>
              <a:t> расходов бюджета Тонкинского муниципального округа по состоянию на 01.04.2026 года</a:t>
            </a:r>
            <a:endParaRPr lang="ru-RU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Раздел!$C$25</c:f>
              <c:strCache>
                <c:ptCount val="1"/>
                <c:pt idx="0">
                  <c:v>Исполнено, 141 182,3  тыс. руб.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129-4D0D-BB8A-13A12E6EDF6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129-4D0D-BB8A-13A12E6EDF6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129-4D0D-BB8A-13A12E6EDF6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129-4D0D-BB8A-13A12E6EDF6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129-4D0D-BB8A-13A12E6EDF6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A129-4D0D-BB8A-13A12E6EDF6E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A129-4D0D-BB8A-13A12E6EDF6E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A129-4D0D-BB8A-13A12E6EDF6E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A129-4D0D-BB8A-13A12E6EDF6E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A129-4D0D-BB8A-13A12E6EDF6E}"/>
              </c:ext>
            </c:extLst>
          </c:dPt>
          <c:dLbls>
            <c:dLbl>
              <c:idx val="0"/>
              <c:layout>
                <c:manualLayout>
                  <c:x val="7.1794871794871799E-4"/>
                  <c:y val="9.5065417202685326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A129-4D0D-BB8A-13A12E6EDF6E}"/>
                </c:ext>
              </c:extLst>
            </c:dLbl>
            <c:dLbl>
              <c:idx val="1"/>
              <c:layout>
                <c:manualLayout>
                  <c:x val="5.3801736321421358E-3"/>
                  <c:y val="2.5020752274882074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A129-4D0D-BB8A-13A12E6EDF6E}"/>
                </c:ext>
              </c:extLst>
            </c:dLbl>
            <c:dLbl>
              <c:idx val="2"/>
              <c:layout>
                <c:manualLayout>
                  <c:x val="9.7897839693115284E-3"/>
                  <c:y val="1.6261521938400168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A129-4D0D-BB8A-13A12E6EDF6E}"/>
                </c:ext>
              </c:extLst>
            </c:dLbl>
            <c:dLbl>
              <c:idx val="3"/>
              <c:layout>
                <c:manualLayout>
                  <c:x val="7.7628373376404875E-3"/>
                  <c:y val="-5.0234930176627102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A129-4D0D-BB8A-13A12E6EDF6E}"/>
                </c:ext>
              </c:extLst>
            </c:dLbl>
            <c:dLbl>
              <c:idx val="4"/>
              <c:layout>
                <c:manualLayout>
                  <c:x val="2.6887408304731141E-3"/>
                  <c:y val="3.2270934881787438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A129-4D0D-BB8A-13A12E6EDF6E}"/>
                </c:ext>
              </c:extLst>
            </c:dLbl>
            <c:dLbl>
              <c:idx val="5"/>
              <c:layout>
                <c:manualLayout>
                  <c:x val="-2.290942862911367E-2"/>
                  <c:y val="-5.2229836853679738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A129-4D0D-BB8A-13A12E6EDF6E}"/>
                </c:ext>
              </c:extLst>
            </c:dLbl>
            <c:dLbl>
              <c:idx val="6"/>
              <c:layout>
                <c:manualLayout>
                  <c:x val="-2.7454660475132914E-2"/>
                  <c:y val="-4.6241838422066521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A129-4D0D-BB8A-13A12E6EDF6E}"/>
                </c:ext>
              </c:extLst>
            </c:dLbl>
            <c:dLbl>
              <c:idx val="7"/>
              <c:layout>
                <c:manualLayout>
                  <c:x val="7.7816811360118445E-3"/>
                  <c:y val="-1.136768965874474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A129-4D0D-BB8A-13A12E6EDF6E}"/>
                </c:ext>
              </c:extLst>
            </c:dLbl>
            <c:dLbl>
              <c:idx val="8"/>
              <c:layout>
                <c:manualLayout>
                  <c:x val="4.5507773066828187E-3"/>
                  <c:y val="-3.1449695567733723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A129-4D0D-BB8A-13A12E6EDF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multiLvlStrRef>
              <c:f>Раздел!$B$26:$C$35</c:f>
              <c:multiLvlStrCache>
                <c:ptCount val="10"/>
                <c:lvl>
                  <c:pt idx="0">
                    <c:v>20 516,7</c:v>
                  </c:pt>
                  <c:pt idx="1">
                    <c:v>76,2</c:v>
                  </c:pt>
                  <c:pt idx="2">
                    <c:v>7 956,1</c:v>
                  </c:pt>
                  <c:pt idx="3">
                    <c:v>9 021,4</c:v>
                  </c:pt>
                  <c:pt idx="4">
                    <c:v>5 376,1</c:v>
                  </c:pt>
                  <c:pt idx="5">
                    <c:v>68 452,8</c:v>
                  </c:pt>
                  <c:pt idx="6">
                    <c:v>22 421,2</c:v>
                  </c:pt>
                  <c:pt idx="7">
                    <c:v>4 086,1</c:v>
                  </c:pt>
                  <c:pt idx="8">
                    <c:v>2 456,4</c:v>
                  </c:pt>
                  <c:pt idx="9">
                    <c:v>819,3</c:v>
                  </c:pt>
                </c:lvl>
                <c:lvl>
                  <c:pt idx="0">
                    <c:v>ОБЩЕГОСУДАРСТВЕННЫЕ ВОПРОСЫ</c:v>
                  </c:pt>
                  <c:pt idx="1">
                    <c:v>НАЦИОНАЛЬНАЯ ОБОРОНА</c:v>
                  </c:pt>
                  <c:pt idx="2">
                    <c:v>НАЦИОНАЛЬНАЯ БЕЗОПАСНОСТЬ И ПРАВООХРАНИТЕЛЬНАЯ ДЕЯТЕЛЬНОСТЬ</c:v>
                  </c:pt>
                  <c:pt idx="3">
                    <c:v>НАЦИОНАЛЬНАЯ ЭКОНОМИКА</c:v>
                  </c:pt>
                  <c:pt idx="4">
                    <c:v>ЖИЛИЩНО-КОММУНАЛЬНОЕ ХОЗЯЙСТВО</c:v>
                  </c:pt>
                  <c:pt idx="5">
                    <c:v>ОБРАЗОВАНИЕ</c:v>
                  </c:pt>
                  <c:pt idx="6">
                    <c:v>КУЛЬТУРА, КИНЕМАТОГРАФИЯ</c:v>
                  </c:pt>
                  <c:pt idx="7">
                    <c:v>СОЦИАЛЬНАЯ ПОЛИТИКА</c:v>
                  </c:pt>
                  <c:pt idx="8">
                    <c:v>ФИЗИЧЕСКАЯ КУЛЬТУРА И СПОРТ</c:v>
                  </c:pt>
                  <c:pt idx="9">
                    <c:v>СРЕДСТВА МАССОВОЙ ИНФОРМАЦИИ</c:v>
                  </c:pt>
                </c:lvl>
              </c:multiLvlStrCache>
            </c:multiLvlStrRef>
          </c:cat>
          <c:val>
            <c:numRef>
              <c:f>Раздел!$C$26:$C$35</c:f>
              <c:numCache>
                <c:formatCode>#\ ##0.0</c:formatCode>
                <c:ptCount val="10"/>
                <c:pt idx="0">
                  <c:v>20516.7</c:v>
                </c:pt>
                <c:pt idx="1">
                  <c:v>76.2</c:v>
                </c:pt>
                <c:pt idx="2">
                  <c:v>7956.1</c:v>
                </c:pt>
                <c:pt idx="3">
                  <c:v>9021.4</c:v>
                </c:pt>
                <c:pt idx="4">
                  <c:v>5376.1</c:v>
                </c:pt>
                <c:pt idx="5">
                  <c:v>68452.800000000003</c:v>
                </c:pt>
                <c:pt idx="6">
                  <c:v>22421.200000000001</c:v>
                </c:pt>
                <c:pt idx="7">
                  <c:v>4086.1</c:v>
                </c:pt>
                <c:pt idx="8">
                  <c:v>2456.4</c:v>
                </c:pt>
                <c:pt idx="9">
                  <c:v>819.3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A129-4D0D-BB8A-13A12E6EDF6E}"/>
            </c:ext>
          </c:extLst>
        </c:ser>
        <c:ser>
          <c:idx val="1"/>
          <c:order val="1"/>
          <c:tx>
            <c:strRef>
              <c:f>Раздел!$D$25</c:f>
              <c:strCache>
                <c:ptCount val="1"/>
                <c:pt idx="0">
                  <c:v>Структура, %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6-A129-4D0D-BB8A-13A12E6EDF6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8-A129-4D0D-BB8A-13A12E6EDF6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A-A129-4D0D-BB8A-13A12E6EDF6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C-A129-4D0D-BB8A-13A12E6EDF6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E-A129-4D0D-BB8A-13A12E6EDF6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0-A129-4D0D-BB8A-13A12E6EDF6E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2-A129-4D0D-BB8A-13A12E6EDF6E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4-A129-4D0D-BB8A-13A12E6EDF6E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6-A129-4D0D-BB8A-13A12E6EDF6E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8-A129-4D0D-BB8A-13A12E6EDF6E}"/>
              </c:ext>
            </c:extLst>
          </c:dPt>
          <c:cat>
            <c:multiLvlStrRef>
              <c:f>Раздел!$B$26:$C$35</c:f>
              <c:multiLvlStrCache>
                <c:ptCount val="10"/>
                <c:lvl>
                  <c:pt idx="0">
                    <c:v>20 516,7</c:v>
                  </c:pt>
                  <c:pt idx="1">
                    <c:v>76,2</c:v>
                  </c:pt>
                  <c:pt idx="2">
                    <c:v>7 956,1</c:v>
                  </c:pt>
                  <c:pt idx="3">
                    <c:v>9 021,4</c:v>
                  </c:pt>
                  <c:pt idx="4">
                    <c:v>5 376,1</c:v>
                  </c:pt>
                  <c:pt idx="5">
                    <c:v>68 452,8</c:v>
                  </c:pt>
                  <c:pt idx="6">
                    <c:v>22 421,2</c:v>
                  </c:pt>
                  <c:pt idx="7">
                    <c:v>4 086,1</c:v>
                  </c:pt>
                  <c:pt idx="8">
                    <c:v>2 456,4</c:v>
                  </c:pt>
                  <c:pt idx="9">
                    <c:v>819,3</c:v>
                  </c:pt>
                </c:lvl>
                <c:lvl>
                  <c:pt idx="0">
                    <c:v>ОБЩЕГОСУДАРСТВЕННЫЕ ВОПРОСЫ</c:v>
                  </c:pt>
                  <c:pt idx="1">
                    <c:v>НАЦИОНАЛЬНАЯ ОБОРОНА</c:v>
                  </c:pt>
                  <c:pt idx="2">
                    <c:v>НАЦИОНАЛЬНАЯ БЕЗОПАСНОСТЬ И ПРАВООХРАНИТЕЛЬНАЯ ДЕЯТЕЛЬНОСТЬ</c:v>
                  </c:pt>
                  <c:pt idx="3">
                    <c:v>НАЦИОНАЛЬНАЯ ЭКОНОМИКА</c:v>
                  </c:pt>
                  <c:pt idx="4">
                    <c:v>ЖИЛИЩНО-КОММУНАЛЬНОЕ ХОЗЯЙСТВО</c:v>
                  </c:pt>
                  <c:pt idx="5">
                    <c:v>ОБРАЗОВАНИЕ</c:v>
                  </c:pt>
                  <c:pt idx="6">
                    <c:v>КУЛЬТУРА, КИНЕМАТОГРАФИЯ</c:v>
                  </c:pt>
                  <c:pt idx="7">
                    <c:v>СОЦИАЛЬНАЯ ПОЛИТИКА</c:v>
                  </c:pt>
                  <c:pt idx="8">
                    <c:v>ФИЗИЧЕСКАЯ КУЛЬТУРА И СПОРТ</c:v>
                  </c:pt>
                  <c:pt idx="9">
                    <c:v>СРЕДСТВА МАССОВОЙ ИНФОРМАЦИИ</c:v>
                  </c:pt>
                </c:lvl>
              </c:multiLvlStrCache>
            </c:multiLvlStrRef>
          </c:cat>
          <c:val>
            <c:numRef>
              <c:f>Раздел!$D$26:$D$35</c:f>
              <c:numCache>
                <c:formatCode>0.0</c:formatCode>
                <c:ptCount val="10"/>
                <c:pt idx="0">
                  <c:v>14.532062446921465</c:v>
                </c:pt>
                <c:pt idx="1">
                  <c:v>5.3972771374315338E-2</c:v>
                </c:pt>
                <c:pt idx="2">
                  <c:v>5.6353381408292691</c:v>
                </c:pt>
                <c:pt idx="3">
                  <c:v>6.3898944839402674</c:v>
                </c:pt>
                <c:pt idx="4">
                  <c:v>3.8079135982343399</c:v>
                </c:pt>
                <c:pt idx="5">
                  <c:v>48.485397957109363</c:v>
                </c:pt>
                <c:pt idx="6">
                  <c:v>15.881027579236209</c:v>
                </c:pt>
                <c:pt idx="7">
                  <c:v>2.8942013269368756</c:v>
                </c:pt>
                <c:pt idx="8">
                  <c:v>1.7398781575310787</c:v>
                </c:pt>
                <c:pt idx="9">
                  <c:v>0.58031353788683149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9-A129-4D0D-BB8A-13A12E6EDF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600" b="1"/>
              <a:t>Структура исполнения расходов бюджета в разрезе муниципальных программ</a:t>
            </a:r>
            <a:r>
              <a:rPr lang="ru-RU" sz="1600" b="1" baseline="0"/>
              <a:t> по состоянию на 01.04.2026 года</a:t>
            </a:r>
            <a:endParaRPr lang="ru-RU" sz="1600" b="1"/>
          </a:p>
        </c:rich>
      </c:tx>
      <c:layout>
        <c:manualLayout>
          <c:xMode val="edge"/>
          <c:yMode val="edge"/>
          <c:x val="9.6758920519550456E-2"/>
          <c:y val="8.3271371564728087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24870594252641498"/>
          <c:y val="0.24906054733421576"/>
          <c:w val="0.4642723762464156"/>
          <c:h val="0.70563250052815873"/>
        </c:manualLayout>
      </c:layout>
      <c:radarChart>
        <c:radarStyle val="marker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multiLvlStrRef>
              <c:f>'Структур МП'!$B$9:$D$23</c:f>
              <c:multiLvlStrCache>
                <c:ptCount val="15"/>
                <c:lvl>
                  <c:pt idx="0">
                    <c:v>46,0%</c:v>
                  </c:pt>
                  <c:pt idx="1">
                    <c:v>1,3%</c:v>
                  </c:pt>
                  <c:pt idx="2">
                    <c:v>0,7%</c:v>
                  </c:pt>
                  <c:pt idx="3">
                    <c:v>0,0%</c:v>
                  </c:pt>
                  <c:pt idx="4">
                    <c:v>18,5%</c:v>
                  </c:pt>
                  <c:pt idx="5">
                    <c:v>1,7%</c:v>
                  </c:pt>
                  <c:pt idx="6">
                    <c:v>1,0%</c:v>
                  </c:pt>
                  <c:pt idx="7">
                    <c:v>0,9%</c:v>
                  </c:pt>
                  <c:pt idx="8">
                    <c:v>3,0%</c:v>
                  </c:pt>
                  <c:pt idx="9">
                    <c:v>5,8%</c:v>
                  </c:pt>
                  <c:pt idx="10">
                    <c:v>0,1%</c:v>
                  </c:pt>
                  <c:pt idx="11">
                    <c:v>0,0%</c:v>
                  </c:pt>
                  <c:pt idx="12">
                    <c:v>0,6%</c:v>
                  </c:pt>
                  <c:pt idx="13">
                    <c:v>4,1%</c:v>
                  </c:pt>
                  <c:pt idx="14">
                    <c:v>6,9%</c:v>
                  </c:pt>
                </c:lvl>
                <c:lvl>
                  <c:pt idx="0">
                    <c:v>64 904,6</c:v>
                  </c:pt>
                  <c:pt idx="1">
                    <c:v>1 844,9</c:v>
                  </c:pt>
                  <c:pt idx="2">
                    <c:v>925,1</c:v>
                  </c:pt>
                  <c:pt idx="3">
                    <c:v>36,0</c:v>
                  </c:pt>
                  <c:pt idx="4">
                    <c:v>26 165,5</c:v>
                  </c:pt>
                  <c:pt idx="5">
                    <c:v>2 456,4</c:v>
                  </c:pt>
                  <c:pt idx="6">
                    <c:v>1 413,0</c:v>
                  </c:pt>
                  <c:pt idx="7">
                    <c:v>1 206,1</c:v>
                  </c:pt>
                  <c:pt idx="8">
                    <c:v>4 219,3</c:v>
                  </c:pt>
                  <c:pt idx="9">
                    <c:v>8 156,1</c:v>
                  </c:pt>
                  <c:pt idx="10">
                    <c:v>173,9</c:v>
                  </c:pt>
                  <c:pt idx="11">
                    <c:v>6,0</c:v>
                  </c:pt>
                  <c:pt idx="12">
                    <c:v>819,3</c:v>
                  </c:pt>
                  <c:pt idx="13">
                    <c:v>5 729,3</c:v>
                  </c:pt>
                  <c:pt idx="14">
                    <c:v>9 788,3</c:v>
                  </c:pt>
                </c:lvl>
                <c:lvl>
                  <c:pt idx="0">
                    <c:v>МП "Развитие образования"</c:v>
                  </c:pt>
                  <c:pt idx="1">
                    <c:v>МП "Социальная поддержка граждан "</c:v>
                  </c:pt>
                  <c:pt idx="2">
                    <c:v>МП "Совершенствование социальной и инженерной инфраструктуры "</c:v>
                  </c:pt>
                  <c:pt idx="3">
                    <c:v>МП "Переселение граждан из аварийного жилищного фонда "</c:v>
                  </c:pt>
                  <c:pt idx="4">
                    <c:v>МП "Развитие культуры "</c:v>
                  </c:pt>
                  <c:pt idx="5">
                    <c:v>МП "Развитие физической культуры и спорта"</c:v>
                  </c:pt>
                  <c:pt idx="6">
                    <c:v>МП "Развитие АПК"</c:v>
                  </c:pt>
                  <c:pt idx="7">
                    <c:v>МП "Управление муниципальным имуществом"</c:v>
                  </c:pt>
                  <c:pt idx="8">
                    <c:v>МП "Управление муниципальными финансами "</c:v>
                  </c:pt>
                  <c:pt idx="9">
                    <c:v>МП " Обеспечение безопасности жизнедеятельности населения"</c:v>
                  </c:pt>
                  <c:pt idx="10">
                    <c:v>МП "Профилактика правонарушений "</c:v>
                  </c:pt>
                  <c:pt idx="11">
                    <c:v>МП "Устройство контейнерных площадок"</c:v>
                  </c:pt>
                  <c:pt idx="12">
                    <c:v>МП "Информационное общество"</c:v>
                  </c:pt>
                  <c:pt idx="13">
                    <c:v>МП "Развитие транспортной системы"</c:v>
                  </c:pt>
                  <c:pt idx="14">
                    <c:v>МП "Благоустройство территории"</c:v>
                  </c:pt>
                </c:lvl>
              </c:multiLvlStrCache>
            </c:multiLvlStrRef>
          </c:cat>
          <c:val>
            <c:numRef>
              <c:f>'Структур МП'!$D$7:$D$23</c:f>
              <c:numCache>
                <c:formatCode>0.0%</c:formatCode>
                <c:ptCount val="17"/>
                <c:pt idx="0">
                  <c:v>1</c:v>
                </c:pt>
                <c:pt idx="1">
                  <c:v>0.90552285945192867</c:v>
                </c:pt>
                <c:pt idx="2">
                  <c:v>0.45972193398180938</c:v>
                </c:pt>
                <c:pt idx="3">
                  <c:v>1.3067502087726297E-2</c:v>
                </c:pt>
                <c:pt idx="4">
                  <c:v>6.5525211021494915E-3</c:v>
                </c:pt>
                <c:pt idx="5">
                  <c:v>2.5498947105975751E-4</c:v>
                </c:pt>
                <c:pt idx="6">
                  <c:v>0.18533130569483569</c:v>
                </c:pt>
                <c:pt idx="7">
                  <c:v>1.7398781575310787E-2</c:v>
                </c:pt>
                <c:pt idx="8">
                  <c:v>1.0008336739095482E-2</c:v>
                </c:pt>
                <c:pt idx="9">
                  <c:v>8.5428555845881524E-3</c:v>
                </c:pt>
                <c:pt idx="10">
                  <c:v>2.9885474312289859E-2</c:v>
                </c:pt>
                <c:pt idx="11">
                  <c:v>5.7769989580846899E-2</c:v>
                </c:pt>
                <c:pt idx="12">
                  <c:v>1.2317408060358841E-3</c:v>
                </c:pt>
                <c:pt idx="13">
                  <c:v>4.2498245176626253E-5</c:v>
                </c:pt>
                <c:pt idx="14">
                  <c:v>5.8031353788683144E-3</c:v>
                </c:pt>
                <c:pt idx="15">
                  <c:v>4.058086601507413E-2</c:v>
                </c:pt>
                <c:pt idx="16">
                  <c:v>6.9330928877061784E-2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663-402D-A561-BB33FE8F82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99389728"/>
        <c:axId val="490124688"/>
      </c:radarChart>
      <c:catAx>
        <c:axId val="399389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90124688"/>
        <c:crosses val="autoZero"/>
        <c:auto val="1"/>
        <c:lblAlgn val="ctr"/>
        <c:lblOffset val="100"/>
        <c:noMultiLvlLbl val="0"/>
      </c:catAx>
      <c:valAx>
        <c:axId val="49012468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3993897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0.04696</cdr:x>
      <cdr:y>0.09029</cdr:y>
    </cdr:from>
    <cdr:to>
      <cdr:x>0.97868</cdr:x>
      <cdr:y>0.18375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36825" y="552603"/>
          <a:ext cx="8666929" cy="572035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1">
            <a:lumMod val="40000"/>
            <a:lumOff val="60000"/>
          </a:schemeClr>
        </a:solidFill>
        <a:ln xmlns:a="http://schemas.openxmlformats.org/drawingml/2006/main">
          <a:solidFill>
            <a:schemeClr val="accent1"/>
          </a:solidFill>
        </a:ln>
      </cdr:spPr>
      <cdr:txBody>
        <a:bodyPr xmlns:a="http://schemas.openxmlformats.org/drawingml/2006/main" vertOverflow="clip" wrap="none" rtlCol="0" anchor="ctr"/>
        <a:lstStyle xmlns:a="http://schemas.openxmlformats.org/drawingml/2006/main"/>
        <a:p xmlns:a="http://schemas.openxmlformats.org/drawingml/2006/main">
          <a:pPr algn="ctr"/>
          <a:r>
            <a:rPr lang="ru-RU" sz="1100" b="1"/>
            <a:t>Расходы бюджета - 141 182,3  тыс руб.</a:t>
          </a:r>
        </a:p>
        <a:p xmlns:a="http://schemas.openxmlformats.org/drawingml/2006/main">
          <a:pPr algn="ctr"/>
          <a:r>
            <a:rPr lang="ru-RU" sz="1100" b="1"/>
            <a:t> из них Программные (финансировались 15 программ</a:t>
          </a:r>
          <a:r>
            <a:rPr lang="ru-RU" sz="1100" b="1" baseline="0"/>
            <a:t> из 24)  - 83 248,6 тыс. руб.(90,6 %), непрограммные  - 7 043,5 тыс. руб. (9,4 %)</a:t>
          </a:r>
          <a:endParaRPr lang="ru-RU" sz="1100" b="1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2542995"/>
              </p:ext>
            </p:extLst>
          </p:nvPr>
        </p:nvGraphicFramePr>
        <p:xfrm>
          <a:off x="107507" y="116636"/>
          <a:ext cx="8928990" cy="662472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2045">
                  <a:extLst>
                    <a:ext uri="{9D8B030D-6E8A-4147-A177-3AD203B41FA5}">
                      <a16:colId xmlns:a16="http://schemas.microsoft.com/office/drawing/2014/main" val="3282493348"/>
                    </a:ext>
                  </a:extLst>
                </a:gridCol>
                <a:gridCol w="5688632">
                  <a:extLst>
                    <a:ext uri="{9D8B030D-6E8A-4147-A177-3AD203B41FA5}">
                      <a16:colId xmlns:a16="http://schemas.microsoft.com/office/drawing/2014/main" val="1533702134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375579932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1726885366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4161338361"/>
                    </a:ext>
                  </a:extLst>
                </a:gridCol>
                <a:gridCol w="648073">
                  <a:extLst>
                    <a:ext uri="{9D8B030D-6E8A-4147-A177-3AD203B41FA5}">
                      <a16:colId xmlns:a16="http://schemas.microsoft.com/office/drawing/2014/main" val="2683277765"/>
                    </a:ext>
                  </a:extLst>
                </a:gridCol>
              </a:tblGrid>
              <a:tr h="182256">
                <a:tc gridSpan="6">
                  <a:txBody>
                    <a:bodyPr/>
                    <a:lstStyle/>
                    <a:p>
                      <a:pPr algn="ctr" fontAlgn="t"/>
                      <a:r>
                        <a:rPr lang="ru-RU" sz="1000" b="1" u="none" strike="noStrike" dirty="0" smtClean="0">
                          <a:effectLst/>
                          <a:latin typeface="Arial Narrow" panose="020B0606020202030204" pitchFamily="34" charset="0"/>
                        </a:rPr>
                        <a:t>Структура исполнения </a:t>
                      </a:r>
                      <a:r>
                        <a:rPr lang="ru-RU" sz="1000" b="1" u="none" strike="noStrike" dirty="0">
                          <a:effectLst/>
                          <a:latin typeface="Arial Narrow" panose="020B0606020202030204" pitchFamily="34" charset="0"/>
                        </a:rPr>
                        <a:t>бюджета Тонкинского муниципального округа  в разрезе разделов (подразделов) по состоянию на 01.04.2026 года</a:t>
                      </a:r>
                      <a:endParaRPr lang="ru-RU" sz="10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1591628"/>
                  </a:ext>
                </a:extLst>
              </a:tr>
              <a:tr h="3807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КФСР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Наименование КФСР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Первоначальный бюджет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Уточненный план на 01.04.2026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Исполнение на 01.04.2026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Структура исполнения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2131044702"/>
                  </a:ext>
                </a:extLst>
              </a:tr>
              <a:tr h="126175"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Расходы бюджета округа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639 535,7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678 882,6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141 182,3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100,0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4292181297"/>
                  </a:ext>
                </a:extLst>
              </a:tr>
              <a:tr h="126175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ОБЩЕГОСУДАРСТВЕННЫЕ ВОПРОСЫ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100 203,4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105 270,6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20 516,7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14,5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2315685172"/>
                  </a:ext>
                </a:extLst>
              </a:tr>
              <a:tr h="2051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0102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Функционирование высшего должностного лица субъекта Российской Федерации и муниципального образования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3 801,8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3 801,8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846,0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3700185046"/>
                  </a:ext>
                </a:extLst>
              </a:tr>
              <a:tr h="29159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0103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Функционирование законодательных (представительных) органов государственной власти и представительных органов муниципальных образований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3 024,0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3 024,0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571,0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3081293663"/>
                  </a:ext>
                </a:extLst>
              </a:tr>
              <a:tr h="29159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0104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Функционирование Правительства Российской Федерации, высших исполнительных органов субъектов Российской Федерации, местных администраций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44 085,5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44 111,7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9 710,2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6,9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2367099927"/>
                  </a:ext>
                </a:extLst>
              </a:tr>
              <a:tr h="1261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0105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Судебная система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65,7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65,7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2738078995"/>
                  </a:ext>
                </a:extLst>
              </a:tr>
              <a:tr h="16542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0106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Обеспечение деятельности финансовых, налоговых и таможенных органов и органов финансового (финансово-бюджетного) надзора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19 839,2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19 363,4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4 391,3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2749634906"/>
                  </a:ext>
                </a:extLst>
              </a:tr>
              <a:tr h="1261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0111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Резервные фонды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3 000,0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8 439,7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3953599901"/>
                  </a:ext>
                </a:extLst>
              </a:tr>
              <a:tr h="1261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0113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Другие общегосударственные вопросы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26 387,2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26 464,3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4 998,2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3,5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764671565"/>
                  </a:ext>
                </a:extLst>
              </a:tr>
              <a:tr h="126175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НАЦИОНАЛЬНАЯ ОБОРОНА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581,6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581,6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76,2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0,1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3506466510"/>
                  </a:ext>
                </a:extLst>
              </a:tr>
              <a:tr h="1903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0203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Мобилизационная и вневойсковая подготовка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581,6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581,6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76,2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973965024"/>
                  </a:ext>
                </a:extLst>
              </a:tr>
              <a:tr h="18225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НАЦИОНАЛЬНАЯ БЕЗОПАСНОСТЬ И ПРАВООХРАНИТЕЛЬНАЯ ДЕЯТЕЛЬНОСТЬ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32 899,9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32 899,9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7 956,1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5,6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2397007029"/>
                  </a:ext>
                </a:extLst>
              </a:tr>
              <a:tr h="19651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0310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Защита населения и территории от чрезвычайных ситуаций природного и техногенного характера, пожарная безопасность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32 899,9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32 899,9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7 956,1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2850965664"/>
                  </a:ext>
                </a:extLst>
              </a:tr>
              <a:tr h="126175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НАЦИОНАЛЬНАЯ ЭКОНОМИКА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34 229,7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42 639,2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9 021,4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6,4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3817779154"/>
                  </a:ext>
                </a:extLst>
              </a:tr>
              <a:tr h="1261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0405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Сельское хозяйство и рыболовство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7 379,5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7 047,2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1 413,0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4125067776"/>
                  </a:ext>
                </a:extLst>
              </a:tr>
              <a:tr h="1261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0406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Водное хозяйство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738,0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938,0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200,0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4291183602"/>
                  </a:ext>
                </a:extLst>
              </a:tr>
              <a:tr h="1261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0408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Транспорт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2 300,0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2 300,0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754,0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2854314102"/>
                  </a:ext>
                </a:extLst>
              </a:tr>
              <a:tr h="18225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0409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Дорожное хозяйство (дорожные фонды)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19 134,4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27 676,2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5 729,3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2772135450"/>
                  </a:ext>
                </a:extLst>
              </a:tr>
              <a:tr h="1903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0412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Другие вопросы в области национальной экономики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4 677,8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4 677,8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925,1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148437896"/>
                  </a:ext>
                </a:extLst>
              </a:tr>
              <a:tr h="126175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ЖИЛИЩНО-КОММУНАЛЬНОЕ ХОЗЯЙСТВО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50 081,1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64 537,1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5 376,1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3,8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3599829563"/>
                  </a:ext>
                </a:extLst>
              </a:tr>
              <a:tr h="1261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0501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Жилищное хозяйство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4 135,5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4 135,5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71,2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562122311"/>
                  </a:ext>
                </a:extLst>
              </a:tr>
              <a:tr h="1261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0502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Коммунальное хозяйство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10 770,2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11 909,3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886795842"/>
                  </a:ext>
                </a:extLst>
              </a:tr>
              <a:tr h="1261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0503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Благоустройство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13 066,8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26 383,8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673,1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2644284529"/>
                  </a:ext>
                </a:extLst>
              </a:tr>
              <a:tr h="1903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0505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Другие вопросы в области жилищно-коммунального хозяйства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22 108,6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22 108,6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4 625,8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4123914068"/>
                  </a:ext>
                </a:extLst>
              </a:tr>
              <a:tr h="126175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ОБРАЗОВАНИЕ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280 067,1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280 926,4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68 452,8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48,5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177598705"/>
                  </a:ext>
                </a:extLst>
              </a:tr>
              <a:tr h="1261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0701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Дошкольное образование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58 758,2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58 758,2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15 492,7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11,0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2940602482"/>
                  </a:ext>
                </a:extLst>
              </a:tr>
              <a:tr h="1261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0702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Общее образование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138 336,6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139 150,6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34 023,9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24,1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15401684"/>
                  </a:ext>
                </a:extLst>
              </a:tr>
              <a:tr h="1261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0703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Дополнительное образование детей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35 167,0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35 203,0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8 737,1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2799046248"/>
                  </a:ext>
                </a:extLst>
              </a:tr>
              <a:tr h="1261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0707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Молодежная политика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2 637,1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2 637,1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870526696"/>
                  </a:ext>
                </a:extLst>
              </a:tr>
              <a:tr h="1261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0709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Другие вопросы в области образования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45 168,2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45 177,5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10 199,1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377744119"/>
                  </a:ext>
                </a:extLst>
              </a:tr>
              <a:tr h="126175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КУЛЬТУРА, КИНЕМАТОГРАФИЯ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117 308,2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117 408,2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22 421,2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15,9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2226679451"/>
                  </a:ext>
                </a:extLst>
              </a:tr>
              <a:tr h="1261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0801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Культура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107 007,1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107 107,1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20 318,8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14,4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71802748"/>
                  </a:ext>
                </a:extLst>
              </a:tr>
              <a:tr h="1903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0804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Другие вопросы в области культуры, кинематографии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10 301,1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10 301,1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2 102,3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1,5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2950667907"/>
                  </a:ext>
                </a:extLst>
              </a:tr>
              <a:tr h="126175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СОЦИАЛЬНАЯ ПОЛИТИКА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13 369,3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22 940,2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4 086,1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2,9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917322865"/>
                  </a:ext>
                </a:extLst>
              </a:tr>
              <a:tr h="1261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1001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Пенсионное обеспечение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7 200,0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7 200,0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1 655,0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802172017"/>
                  </a:ext>
                </a:extLst>
              </a:tr>
              <a:tr h="1261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1003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Социальное обеспечение населения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596,0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2 746,0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2 234,9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1,6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152654145"/>
                  </a:ext>
                </a:extLst>
              </a:tr>
              <a:tr h="1261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1004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Охрана семьи и детства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5 573,3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12 994,2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196,2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2204729487"/>
                  </a:ext>
                </a:extLst>
              </a:tr>
              <a:tr h="126175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ФИЗИЧЕСКАЯ КУЛЬТУРА И СПОРТ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7 496,6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8 380,6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2 456,4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1,7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147501542"/>
                  </a:ext>
                </a:extLst>
              </a:tr>
              <a:tr h="1261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1102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Массовый спорт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7 496,6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8 380,6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2 456,4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1,7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3877434858"/>
                  </a:ext>
                </a:extLst>
              </a:tr>
              <a:tr h="126175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СРЕДСТВА МАССОВОЙ ИНФОРМАЦИИ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3 298,8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3 298,8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819,3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0,6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2391111063"/>
                  </a:ext>
                </a:extLst>
              </a:tr>
              <a:tr h="1261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1202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Периодическая печать и издательства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3 298,8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3 298,8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819,3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0,6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4466149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9355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3616157"/>
              </p:ext>
            </p:extLst>
          </p:nvPr>
        </p:nvGraphicFramePr>
        <p:xfrm>
          <a:off x="107504" y="116632"/>
          <a:ext cx="8928992" cy="67413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48159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3589468"/>
              </p:ext>
            </p:extLst>
          </p:nvPr>
        </p:nvGraphicFramePr>
        <p:xfrm>
          <a:off x="107504" y="116641"/>
          <a:ext cx="8928992" cy="66247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80720">
                  <a:extLst>
                    <a:ext uri="{9D8B030D-6E8A-4147-A177-3AD203B41FA5}">
                      <a16:colId xmlns:a16="http://schemas.microsoft.com/office/drawing/2014/main" val="3957494521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3525761083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525689087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450106972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495390987"/>
                    </a:ext>
                  </a:extLst>
                </a:gridCol>
              </a:tblGrid>
              <a:tr h="217797">
                <a:tc gridSpan="5">
                  <a:txBody>
                    <a:bodyPr/>
                    <a:lstStyle/>
                    <a:p>
                      <a:pPr algn="ctr" fontAlgn="t"/>
                      <a:r>
                        <a:rPr lang="ru-RU" sz="1000" b="1" u="none" strike="noStrike" dirty="0" smtClean="0">
                          <a:effectLst/>
                          <a:latin typeface="Arial Narrow" panose="020B0606020202030204" pitchFamily="34" charset="0"/>
                        </a:rPr>
                        <a:t>Структура исполнения </a:t>
                      </a:r>
                      <a:r>
                        <a:rPr lang="ru-RU" sz="1000" b="1" u="none" strike="noStrike" dirty="0">
                          <a:effectLst/>
                          <a:latin typeface="Arial Narrow" panose="020B0606020202030204" pitchFamily="34" charset="0"/>
                        </a:rPr>
                        <a:t>бюджета Тонкинского муниципального округа в разрезе муниципальных программ  по состоянию на 01.04.2026 года</a:t>
                      </a:r>
                      <a:endParaRPr lang="ru-RU" sz="10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9622923"/>
                  </a:ext>
                </a:extLst>
              </a:tr>
              <a:tr h="52301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Наименование КЦСР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Первоначальный бюджет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Уточненный план на 01.04.2026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Исполнение на 01.04.2026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Структура исполнения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extLst>
                  <a:ext uri="{0D108BD9-81ED-4DB2-BD59-A6C34878D82A}">
                    <a16:rowId xmlns:a16="http://schemas.microsoft.com/office/drawing/2014/main" val="3479405771"/>
                  </a:ext>
                </a:extLst>
              </a:tr>
              <a:tr h="130754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Итого расходы бюджета округа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639 535,7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678 882,6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141 182,3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100,0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extLst>
                  <a:ext uri="{0D108BD9-81ED-4DB2-BD59-A6C34878D82A}">
                    <a16:rowId xmlns:a16="http://schemas.microsoft.com/office/drawing/2014/main" val="364780648"/>
                  </a:ext>
                </a:extLst>
              </a:tr>
              <a:tr h="130754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Программные расходы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575 368,3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614 990,0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127 843,8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90,6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extLst>
                  <a:ext uri="{0D108BD9-81ED-4DB2-BD59-A6C34878D82A}">
                    <a16:rowId xmlns:a16="http://schemas.microsoft.com/office/drawing/2014/main" val="46196221"/>
                  </a:ext>
                </a:extLst>
              </a:tr>
              <a:tr h="13075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МП "Развитие образования Тонкинского муниципального округа Нижегородской области"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266 077,0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266 936,3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64 904,6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46,0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extLst>
                  <a:ext uri="{0D108BD9-81ED-4DB2-BD59-A6C34878D82A}">
                    <a16:rowId xmlns:a16="http://schemas.microsoft.com/office/drawing/2014/main" val="946773267"/>
                  </a:ext>
                </a:extLst>
              </a:tr>
              <a:tr h="26150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МП "Социальная поддержка граждан Тонкинского муниципального округа Нижегородской области"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8 154,8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8 213,6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1 844,9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extLst>
                  <a:ext uri="{0D108BD9-81ED-4DB2-BD59-A6C34878D82A}">
                    <a16:rowId xmlns:a16="http://schemas.microsoft.com/office/drawing/2014/main" val="3630417210"/>
                  </a:ext>
                </a:extLst>
              </a:tr>
              <a:tr h="26150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МП "Обеспечение населения Тонкинского муниципального округа Нижегородской области доступным и комфортным жильем"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7 153,9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14 574,8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extLst>
                  <a:ext uri="{0D108BD9-81ED-4DB2-BD59-A6C34878D82A}">
                    <a16:rowId xmlns:a16="http://schemas.microsoft.com/office/drawing/2014/main" val="641702988"/>
                  </a:ext>
                </a:extLst>
              </a:tr>
              <a:tr h="26150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МП "Совершенствование социальной и инженерной инфраструктуры Тонкинского муниципального округа"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5 587,8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10 462,8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925,1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extLst>
                  <a:ext uri="{0D108BD9-81ED-4DB2-BD59-A6C34878D82A}">
                    <a16:rowId xmlns:a16="http://schemas.microsoft.com/office/drawing/2014/main" val="2574043034"/>
                  </a:ext>
                </a:extLst>
              </a:tr>
              <a:tr h="26150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МП "Переселение граждан из аварийного жилищного фонда на территории Тонкинского муниципального округа Нижегородской области"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1 300,0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1 300,0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36,0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extLst>
                  <a:ext uri="{0D108BD9-81ED-4DB2-BD59-A6C34878D82A}">
                    <a16:rowId xmlns:a16="http://schemas.microsoft.com/office/drawing/2014/main" val="2838016730"/>
                  </a:ext>
                </a:extLst>
              </a:tr>
              <a:tr h="13075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МП "Развитие культуры Тонкинского муниципального округа Нижегородской области "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132 252,9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132 352,8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26 165,5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18,5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extLst>
                  <a:ext uri="{0D108BD9-81ED-4DB2-BD59-A6C34878D82A}">
                    <a16:rowId xmlns:a16="http://schemas.microsoft.com/office/drawing/2014/main" val="2063100655"/>
                  </a:ext>
                </a:extLst>
              </a:tr>
              <a:tr h="26150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МП "Развитие физической культуры и спорта в Тонкинском муниципальном округе Нижегородской области"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7 424,7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8 308,7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2 456,4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1,7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extLst>
                  <a:ext uri="{0D108BD9-81ED-4DB2-BD59-A6C34878D82A}">
                    <a16:rowId xmlns:a16="http://schemas.microsoft.com/office/drawing/2014/main" val="788637758"/>
                  </a:ext>
                </a:extLst>
              </a:tr>
              <a:tr h="26150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МП "Развитие агропромышленного комплекса Тонкинского муниципального округа Нижегородской области"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7 379,5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7 047,2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1 413,0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extLst>
                  <a:ext uri="{0D108BD9-81ED-4DB2-BD59-A6C34878D82A}">
                    <a16:rowId xmlns:a16="http://schemas.microsoft.com/office/drawing/2014/main" val="3937296971"/>
                  </a:ext>
                </a:extLst>
              </a:tr>
              <a:tr h="26150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МП "Управление муниципальным имуществом Тонкинского муниципального округа Нижегородской области"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6 385,3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6 385,3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1 206,1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0,9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extLst>
                  <a:ext uri="{0D108BD9-81ED-4DB2-BD59-A6C34878D82A}">
                    <a16:rowId xmlns:a16="http://schemas.microsoft.com/office/drawing/2014/main" val="4186750149"/>
                  </a:ext>
                </a:extLst>
              </a:tr>
              <a:tr h="26150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МП "Управление муниципальными финансами Тонкинского муниципального округа Нижегородской области"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21 786,6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21 786,6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4 219,3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extLst>
                  <a:ext uri="{0D108BD9-81ED-4DB2-BD59-A6C34878D82A}">
                    <a16:rowId xmlns:a16="http://schemas.microsoft.com/office/drawing/2014/main" val="2511270375"/>
                  </a:ext>
                </a:extLst>
              </a:tr>
              <a:tr h="26150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МП "Развитие предпринимательства Тонкинского муниципального округа Нижегородской области"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540,0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540,0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extLst>
                  <a:ext uri="{0D108BD9-81ED-4DB2-BD59-A6C34878D82A}">
                    <a16:rowId xmlns:a16="http://schemas.microsoft.com/office/drawing/2014/main" val="2043011234"/>
                  </a:ext>
                </a:extLst>
              </a:tr>
              <a:tr h="26150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МП " Обеспечение безопасности жизнедеятельности населения Тонкинского муниципального округа Нижегородской области "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34 167,9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34 367,9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8 156,1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extLst>
                  <a:ext uri="{0D108BD9-81ED-4DB2-BD59-A6C34878D82A}">
                    <a16:rowId xmlns:a16="http://schemas.microsoft.com/office/drawing/2014/main" val="2060466350"/>
                  </a:ext>
                </a:extLst>
              </a:tr>
              <a:tr h="26150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МП "Профилактика правонарушений на территории Тонкинского муниципального округа Нижегородской области "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761,0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778,4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173,9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extLst>
                  <a:ext uri="{0D108BD9-81ED-4DB2-BD59-A6C34878D82A}">
                    <a16:rowId xmlns:a16="http://schemas.microsoft.com/office/drawing/2014/main" val="3955077079"/>
                  </a:ext>
                </a:extLst>
              </a:tr>
              <a:tr h="13075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МП "Кадры" Тонкинского муниципального округа Нижегородской области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100,0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100,0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extLst>
                  <a:ext uri="{0D108BD9-81ED-4DB2-BD59-A6C34878D82A}">
                    <a16:rowId xmlns:a16="http://schemas.microsoft.com/office/drawing/2014/main" val="3751190002"/>
                  </a:ext>
                </a:extLst>
              </a:tr>
              <a:tr h="26150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МП "Формирование комфортной городской среды р.п. Тонкино Тонкинского муниципального округа Нижегородской области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5 910,1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5 910,2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extLst>
                  <a:ext uri="{0D108BD9-81ED-4DB2-BD59-A6C34878D82A}">
                    <a16:rowId xmlns:a16="http://schemas.microsoft.com/office/drawing/2014/main" val="2529194206"/>
                  </a:ext>
                </a:extLst>
              </a:tr>
              <a:tr h="52301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МП "Обеспечение беспрепятственного доступа инвалидов и маломобильных групп населения доступной среды жизнедеятельности в целях обеспечения им равных возможностей и социальной интеграции в обществе в Тонкинском муниципальном округе Нижегородской области "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extLst>
                  <a:ext uri="{0D108BD9-81ED-4DB2-BD59-A6C34878D82A}">
                    <a16:rowId xmlns:a16="http://schemas.microsoft.com/office/drawing/2014/main" val="1755523031"/>
                  </a:ext>
                </a:extLst>
              </a:tr>
              <a:tr h="26150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МП "Устройство контейнерных площадок на территории Тонкинского муниципального округа Нижегородской области "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503,2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1 582,4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6,0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extLst>
                  <a:ext uri="{0D108BD9-81ED-4DB2-BD59-A6C34878D82A}">
                    <a16:rowId xmlns:a16="http://schemas.microsoft.com/office/drawing/2014/main" val="3275592168"/>
                  </a:ext>
                </a:extLst>
              </a:tr>
              <a:tr h="13075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МП "Информационное общество Тонкинского муниципального округа Нижегородской области"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3 298,8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3 298,8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819,3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extLst>
                  <a:ext uri="{0D108BD9-81ED-4DB2-BD59-A6C34878D82A}">
                    <a16:rowId xmlns:a16="http://schemas.microsoft.com/office/drawing/2014/main" val="3826078594"/>
                  </a:ext>
                </a:extLst>
              </a:tr>
              <a:tr h="26150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МП "Укрепление здоровья населения Тонкинского муниципального округа Нижегородской области "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71,9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71,9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extLst>
                  <a:ext uri="{0D108BD9-81ED-4DB2-BD59-A6C34878D82A}">
                    <a16:rowId xmlns:a16="http://schemas.microsoft.com/office/drawing/2014/main" val="2961372323"/>
                  </a:ext>
                </a:extLst>
              </a:tr>
              <a:tr h="13075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МП "Развитие туризма в Тонкинском муниципальном округе Нижегородской области"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extLst>
                  <a:ext uri="{0D108BD9-81ED-4DB2-BD59-A6C34878D82A}">
                    <a16:rowId xmlns:a16="http://schemas.microsoft.com/office/drawing/2014/main" val="3269570793"/>
                  </a:ext>
                </a:extLst>
              </a:tr>
              <a:tr h="26150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МП "Развитие транспортной системы Тонкинского муниципального округа Нижегородской области"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19 134,4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31 932,6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5 729,3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extLst>
                  <a:ext uri="{0D108BD9-81ED-4DB2-BD59-A6C34878D82A}">
                    <a16:rowId xmlns:a16="http://schemas.microsoft.com/office/drawing/2014/main" val="2175879170"/>
                  </a:ext>
                </a:extLst>
              </a:tr>
              <a:tr h="26150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МП "Использование и охрана земель сельскохозяйственного назначения на территории Тонкинского муниципального округа Нижегородской области"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565,0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565,0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extLst>
                  <a:ext uri="{0D108BD9-81ED-4DB2-BD59-A6C34878D82A}">
                    <a16:rowId xmlns:a16="http://schemas.microsoft.com/office/drawing/2014/main" val="710439179"/>
                  </a:ext>
                </a:extLst>
              </a:tr>
              <a:tr h="13075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МП "Благоустройство территории Тонкинского муниципального округа Нижегородской области"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46 713,5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58 374,7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9 788,3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6,9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extLst>
                  <a:ext uri="{0D108BD9-81ED-4DB2-BD59-A6C34878D82A}">
                    <a16:rowId xmlns:a16="http://schemas.microsoft.com/office/drawing/2014/main" val="676767123"/>
                  </a:ext>
                </a:extLst>
              </a:tr>
              <a:tr h="13075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Непрограммные расходы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64 167,4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63 892,5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13 338,4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9,4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extLst>
                  <a:ext uri="{0D108BD9-81ED-4DB2-BD59-A6C34878D82A}">
                    <a16:rowId xmlns:a16="http://schemas.microsoft.com/office/drawing/2014/main" val="337833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44483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1674897"/>
              </p:ext>
            </p:extLst>
          </p:nvPr>
        </p:nvGraphicFramePr>
        <p:xfrm>
          <a:off x="107504" y="116632"/>
          <a:ext cx="9036496" cy="6624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526722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1047</Words>
  <Application>Microsoft Office PowerPoint</Application>
  <PresentationFormat>Экран (4:3)</PresentationFormat>
  <Paragraphs>391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Arial Narrow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rmz</dc:creator>
  <cp:lastModifiedBy>Lena</cp:lastModifiedBy>
  <cp:revision>25</cp:revision>
  <dcterms:created xsi:type="dcterms:W3CDTF">2025-01-27T11:38:37Z</dcterms:created>
  <dcterms:modified xsi:type="dcterms:W3CDTF">2026-04-29T06:34:57Z</dcterms:modified>
</cp:coreProperties>
</file>